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2"/>
  </p:notesMasterIdLst>
  <p:sldIdLst>
    <p:sldId id="256" r:id="rId3"/>
    <p:sldId id="257" r:id="rId4"/>
    <p:sldId id="259" r:id="rId5"/>
    <p:sldId id="269" r:id="rId6"/>
    <p:sldId id="270" r:id="rId7"/>
    <p:sldId id="271" r:id="rId8"/>
    <p:sldId id="261" r:id="rId9"/>
    <p:sldId id="262" r:id="rId10"/>
    <p:sldId id="263" r:id="rId11"/>
    <p:sldId id="264" r:id="rId12"/>
    <p:sldId id="265" r:id="rId13"/>
    <p:sldId id="280" r:id="rId14"/>
    <p:sldId id="266" r:id="rId15"/>
    <p:sldId id="267" r:id="rId16"/>
    <p:sldId id="290" r:id="rId17"/>
    <p:sldId id="294" r:id="rId18"/>
    <p:sldId id="301" r:id="rId19"/>
    <p:sldId id="304" r:id="rId20"/>
    <p:sldId id="307" r:id="rId21"/>
    <p:sldId id="308" r:id="rId22"/>
    <p:sldId id="314" r:id="rId23"/>
    <p:sldId id="317" r:id="rId24"/>
    <p:sldId id="318" r:id="rId25"/>
    <p:sldId id="323" r:id="rId26"/>
    <p:sldId id="324" r:id="rId27"/>
    <p:sldId id="327" r:id="rId28"/>
    <p:sldId id="329" r:id="rId29"/>
    <p:sldId id="331" r:id="rId30"/>
    <p:sldId id="335" r:id="rId31"/>
    <p:sldId id="339" r:id="rId32"/>
    <p:sldId id="340" r:id="rId33"/>
    <p:sldId id="341" r:id="rId34"/>
    <p:sldId id="342" r:id="rId35"/>
    <p:sldId id="343" r:id="rId36"/>
    <p:sldId id="344" r:id="rId37"/>
    <p:sldId id="348" r:id="rId38"/>
    <p:sldId id="352" r:id="rId39"/>
    <p:sldId id="357" r:id="rId40"/>
    <p:sldId id="35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43C"/>
    <a:srgbClr val="16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20" d="100"/>
          <a:sy n="120" d="100"/>
        </p:scale>
        <p:origin x="198" y="102"/>
      </p:cViewPr>
      <p:guideLst>
        <p:guide orient="horz" pos="2160"/>
        <p:guide pos="3840"/>
        <p:guide pos="192"/>
        <p:guide pos="74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4A6EE-4694-44F9-9C4F-4ABAE2FD57BC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48D17-43A5-43B4-B186-7E338D7A98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sz="1200" dirty="0"/>
              <a:t>Data Generator is a tool to automatically generate test data from model and template. Even if requirements are changing, test data can be changed automatically.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F48D17-43A5-43B4-B186-7E338D7A98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s fly trough rain,lo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250"/>
          <a:stretch/>
        </p:blipFill>
        <p:spPr>
          <a:xfrm>
            <a:off x="0" y="0"/>
            <a:ext cx="12192000" cy="480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"/>
          <a:stretch/>
        </p:blipFill>
        <p:spPr>
          <a:xfrm>
            <a:off x="3420946" y="685800"/>
            <a:ext cx="8771055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81001"/>
            <a:ext cx="11582400" cy="1470025"/>
          </a:xfrm>
        </p:spPr>
        <p:txBody>
          <a:bodyPr/>
          <a:lstStyle>
            <a:lvl1pPr algn="l">
              <a:defRPr b="0"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657600"/>
            <a:ext cx="5181600" cy="2133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133600"/>
            <a:ext cx="11582400" cy="4191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8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7200" y="2165874"/>
            <a:ext cx="2540000" cy="4191000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752600"/>
            <a:ext cx="8839200" cy="45909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37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65AD2B-F275-4985-A725-B130141D76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66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0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124326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62413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6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057400"/>
            <a:ext cx="5689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57400"/>
            <a:ext cx="5689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85950"/>
            <a:ext cx="56917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525712"/>
            <a:ext cx="5691717" cy="37988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885950"/>
            <a:ext cx="56938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25712"/>
            <a:ext cx="5693833" cy="37988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1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981200"/>
            <a:ext cx="43158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981200"/>
            <a:ext cx="7120467" cy="434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1" y="3143251"/>
            <a:ext cx="4315884" cy="31813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7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4645025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457200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0800" y="5211763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ideo" Target="../media/media1.wm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media" Target="../media/media1.wm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s fly trough rain,loop.wmv">
            <a:hlinkClick r:id="" action="ppaction://media"/>
          </p:cNvPr>
          <p:cNvPicPr>
            <a:picLocks noChangeAspect="1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 rotWithShape="1">
          <a:blip r:embed="rId16"/>
          <a:srcRect t="2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8333" r="1528"/>
          <a:stretch/>
        </p:blipFill>
        <p:spPr>
          <a:xfrm flipV="1">
            <a:off x="-101600" y="0"/>
            <a:ext cx="12310533" cy="12573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2E481-4B2C-4238-8820-09C414DC9357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5345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F24E5-66D3-4A11-AD57-BF107E6368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 r="13139"/>
          <a:stretch/>
        </p:blipFill>
        <p:spPr>
          <a:xfrm>
            <a:off x="8737600" y="0"/>
            <a:ext cx="3454400" cy="2209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0"/>
            <a:ext cx="9347200" cy="1154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52600"/>
            <a:ext cx="11582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87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FFFF00"/>
          </a:solidFill>
          <a:effectLst/>
          <a:latin typeface="Berlin Sans FB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google.com/imgres?imgurl&amp;imgrefurl=http://www.dokix.com/blog/2010/11/support-for-microsoft-visio-documents-added/&amp;h=0&amp;w=0&amp;sz=1&amp;tbnid=pvOrXN93KJ37RM&amp;tbnh=225&amp;tbnw=225&amp;zoom=1&amp;docid=--4R3gNpVRy9RM&amp;ei=JSdmUv6bOoGMrQeVs4GYAg&amp;ved=0CAcQsC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381000"/>
            <a:ext cx="8686800" cy="1828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effectLst/>
              </a:rPr>
              <a:t>Component-Based Software Engineering (CBSE) (methodology) &amp;</a:t>
            </a:r>
            <a:br>
              <a:rPr lang="en-US" sz="2800" dirty="0">
                <a:effectLst/>
              </a:rPr>
            </a:br>
            <a:r>
              <a:rPr lang="en-US" sz="2800" dirty="0">
                <a:effectLst/>
              </a:rPr>
              <a:t>Computer-Aided Software Engineering (tools)(CASE)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11175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CBSE Activities </a:t>
            </a:r>
            <a:br>
              <a:rPr lang="en-US"/>
            </a:br>
            <a:r>
              <a:rPr lang="en-US"/>
              <a:t>– Component Composition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3300"/>
                </a:solidFill>
              </a:rPr>
              <a:t>Assembles</a:t>
            </a:r>
            <a:r>
              <a:rPr lang="en-US" dirty="0"/>
              <a:t> qualified, adapted, and engineered components to populate the architecture established for an application.</a:t>
            </a:r>
            <a:endParaRPr lang="en-US" dirty="0">
              <a:sym typeface="Marlett" pitchFamily="2" charset="2"/>
            </a:endParaRPr>
          </a:p>
          <a:p>
            <a:r>
              <a:rPr lang="en-US" dirty="0"/>
              <a:t>An infrastructure must be established to bind the components into an operational system.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 descr="http://www.esterline.com/Portals/13/EIT%20Images/Standard_Building_Block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789040"/>
            <a:ext cx="28697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1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CBSE Activities </a:t>
            </a:r>
            <a:br>
              <a:rPr lang="en-US"/>
            </a:br>
            <a:r>
              <a:rPr lang="en-US"/>
              <a:t>– Component Update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requirements for the system change</a:t>
            </a:r>
          </a:p>
          <a:p>
            <a:r>
              <a:rPr lang="en-US" b="1" i="1" dirty="0">
                <a:solidFill>
                  <a:srgbClr val="FF3300"/>
                </a:solidFill>
              </a:rPr>
              <a:t>Update</a:t>
            </a:r>
            <a:r>
              <a:rPr lang="en-US" dirty="0"/>
              <a:t> the components if requirements change / new release available    </a:t>
            </a:r>
          </a:p>
          <a:p>
            <a:endParaRPr lang="en-US" dirty="0"/>
          </a:p>
        </p:txBody>
      </p:sp>
      <p:pic>
        <p:nvPicPr>
          <p:cNvPr id="6" name="Picture 4" descr="http://www.yesmail.com/sites/default/files/emailmarketing.com/update%20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98" y="3429000"/>
            <a:ext cx="23907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34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/>
                </a:solidFill>
              </a:rPr>
              <a:t>Benefits &amp; Obstacles of CBSE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2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Evaluation – Benefits of CBSE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>
                <a:solidFill>
                  <a:srgbClr val="FF3300"/>
                </a:solidFill>
              </a:rPr>
              <a:t>Improve Quality</a:t>
            </a:r>
            <a:r>
              <a:rPr lang="en-US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provides a high-performance &amp; more reliable end product as components have been used many times, each time getting more refined and reliable as they are reused and re-tested.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>
                <a:solidFill>
                  <a:srgbClr val="FF3300"/>
                </a:solidFill>
              </a:rPr>
              <a:t>Increase Productivity</a:t>
            </a:r>
            <a:r>
              <a:rPr lang="en-US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reduces the time required for code development, documentation, system modeling, and planning 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>
                <a:solidFill>
                  <a:srgbClr val="FF3300"/>
                </a:solidFill>
              </a:rPr>
              <a:t>Save 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reduces development cost from scratch &amp; testing overhead </a:t>
            </a:r>
          </a:p>
        </p:txBody>
      </p:sp>
      <p:pic>
        <p:nvPicPr>
          <p:cNvPr id="4" name="Picture 2" descr="http://files.softicons.com/download/folder-icons/dellios-system-icons-by-dellustrations/png/256/pl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5067672"/>
            <a:ext cx="179032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Evaluation </a:t>
            </a:r>
            <a:br>
              <a:rPr lang="en-US"/>
            </a:br>
            <a:r>
              <a:rPr lang="en-US"/>
              <a:t>– Obstacles of CBSE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>
                <a:solidFill>
                  <a:srgbClr val="FF3300"/>
                </a:solidFill>
              </a:rPr>
              <a:t>Little training</a:t>
            </a:r>
            <a:r>
              <a:rPr lang="en-US" dirty="0"/>
              <a:t> is available to help s/w engineers &amp; </a:t>
            </a:r>
            <a:r>
              <a:rPr lang="en-US" dirty="0" err="1"/>
              <a:t>mgrs</a:t>
            </a:r>
            <a:r>
              <a:rPr lang="en-US" dirty="0"/>
              <a:t> to understand &amp; apply </a:t>
            </a:r>
            <a:r>
              <a:rPr lang="en-US" dirty="0" err="1"/>
              <a:t>resue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Many s/w practitioners continue to believe that reuse is “</a:t>
            </a:r>
            <a:r>
              <a:rPr lang="en-US" b="1" i="1" dirty="0">
                <a:solidFill>
                  <a:srgbClr val="FF3300"/>
                </a:solidFill>
              </a:rPr>
              <a:t>more trouble than it’s worth</a:t>
            </a:r>
            <a:r>
              <a:rPr lang="en-US" dirty="0"/>
              <a:t>”.</a:t>
            </a:r>
          </a:p>
          <a:p>
            <a:pPr eaLnBrk="1" hangingPunct="1">
              <a:lnSpc>
                <a:spcPct val="90000"/>
              </a:lnSpc>
            </a:pPr>
            <a:r>
              <a:rPr lang="en-US" b="1" i="1" dirty="0">
                <a:solidFill>
                  <a:srgbClr val="FF3300"/>
                </a:solidFill>
              </a:rPr>
              <a:t>Few</a:t>
            </a:r>
            <a:r>
              <a:rPr lang="en-US" dirty="0"/>
              <a:t> s/w companies to </a:t>
            </a:r>
            <a:r>
              <a:rPr lang="en-US" b="1" i="1" dirty="0">
                <a:solidFill>
                  <a:srgbClr val="FF3300"/>
                </a:solidFill>
              </a:rPr>
              <a:t>provide incentive</a:t>
            </a:r>
            <a:r>
              <a:rPr lang="en-US" dirty="0"/>
              <a:t> to  reusable components program 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Many companies continue to </a:t>
            </a:r>
            <a:r>
              <a:rPr lang="en-US" b="1" i="1" dirty="0">
                <a:solidFill>
                  <a:srgbClr val="FF3300"/>
                </a:solidFill>
              </a:rPr>
              <a:t>encourage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3300"/>
                </a:solidFill>
              </a:rPr>
              <a:t>s/w development methodologies which do not facilitate reuse.</a:t>
            </a:r>
          </a:p>
        </p:txBody>
      </p:sp>
      <p:pic>
        <p:nvPicPr>
          <p:cNvPr id="4" name="Picture 2" descr="http://png-4.findicons.com/files/icons/773/dellios_system/512/min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4941168"/>
            <a:ext cx="2096269" cy="20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8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MY" sz="3001" b="1" dirty="0"/>
              <a:t>3 Level of CASE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Computer</a:t>
            </a:r>
            <a:r>
              <a:rPr lang="en-MY" altLang="zh-CN" dirty="0">
                <a:solidFill>
                  <a:schemeClr val="tx1"/>
                </a:solidFill>
              </a:rPr>
              <a:t>-Aided Software Engineering (</a:t>
            </a:r>
            <a:r>
              <a:rPr lang="en-MY" dirty="0">
                <a:solidFill>
                  <a:srgbClr val="C00000"/>
                </a:solidFill>
              </a:rPr>
              <a:t>CASE</a:t>
            </a:r>
            <a:r>
              <a:rPr lang="en-MY" dirty="0">
                <a:solidFill>
                  <a:schemeClr val="tx1"/>
                </a:solidFill>
              </a:rPr>
              <a:t>) Technology</a:t>
            </a:r>
          </a:p>
        </p:txBody>
      </p:sp>
    </p:spTree>
    <p:extLst>
      <p:ext uri="{BB962C8B-B14F-4D97-AF65-F5344CB8AC3E}">
        <p14:creationId xmlns:p14="http://schemas.microsoft.com/office/powerpoint/2010/main" val="37531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Technology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</a:rPr>
              <a:t>Three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different levels of CASE technology can be identified: -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Production-process support technology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support for process activities such as specification, design, testing and etc.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Process management technology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support modeling and process management.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Meta-CASE technology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generators which are used to create production-process and process management support tools. 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8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latin typeface="Arial" charset="0"/>
              </a:rPr>
              <a:t>Functionality</a:t>
            </a:r>
            <a:r>
              <a:rPr lang="en-US" altLang="en-US" dirty="0">
                <a:latin typeface="Arial" charset="0"/>
              </a:rPr>
              <a:t>-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tools are specified according to the functions they support: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1. Business process engineering tools – </a:t>
            </a:r>
            <a:r>
              <a:rPr lang="en-US" altLang="en-US" sz="1650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trace and track data flows between different original departments. Output of this CASE tool can be a flowchart.  </a:t>
            </a:r>
          </a:p>
          <a:p>
            <a:pPr lvl="1">
              <a:buNone/>
            </a:pPr>
            <a:endParaRPr lang="en-US" altLang="en-US" sz="1650" dirty="0">
              <a:solidFill>
                <a:srgbClr val="0000CC"/>
              </a:solidFill>
              <a:latin typeface="Arial" charset="0"/>
              <a:cs typeface="Times New Roman" pitchFamily="18" charset="0"/>
            </a:endParaRPr>
          </a:p>
          <a:p>
            <a:endParaRPr lang="en-MY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pic>
        <p:nvPicPr>
          <p:cNvPr id="4" name="Picture 8" descr="http://www.conceptdraw.com/samples/resource/images/solutions/flowcharts/Flowchart-Invoice-Payment-Proc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4072" y="3501008"/>
            <a:ext cx="4633664" cy="3102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90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2. Process modeling &amp; management tools – e.g. </a:t>
            </a:r>
            <a:r>
              <a:rPr lang="en-US" altLang="en-US" sz="1650" b="1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Visio</a:t>
            </a: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lvl="1"/>
            <a:endParaRPr lang="en-GB" altLang="en-US" dirty="0">
              <a:latin typeface="Arial" charset="0"/>
              <a:cs typeface="Times New Roman" pitchFamily="18" charset="0"/>
            </a:endParaRPr>
          </a:p>
          <a:p>
            <a:pPr lvl="1"/>
            <a:endParaRPr lang="en-GB" altLang="en-US" dirty="0">
              <a:latin typeface="Arial" charset="0"/>
              <a:cs typeface="Times New Roman" pitchFamily="18" charset="0"/>
            </a:endParaRPr>
          </a:p>
          <a:p>
            <a:pPr lvl="1"/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3. Data modeling tools – </a:t>
            </a:r>
            <a:r>
              <a:rPr lang="en-US" altLang="en-US" sz="1650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DBMS, </a:t>
            </a:r>
            <a:r>
              <a:rPr lang="en-US" altLang="en-US" sz="1650" dirty="0" err="1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etc</a:t>
            </a:r>
            <a:endParaRPr lang="en-US" altLang="en-US" sz="1650" dirty="0">
              <a:solidFill>
                <a:srgbClr val="0000CC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pic>
        <p:nvPicPr>
          <p:cNvPr id="5" name="Picture 5" descr="http://t2.gstatic.com/images?q=tbn:ANd9GcTasLw4p7lPjkCdEzrbZ3XuAeG4UYs6MAqB7J09pD1izj0C-XlGrFV5cpWz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63803" y="2492896"/>
            <a:ext cx="912256" cy="97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2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752600"/>
            <a:ext cx="11582400" cy="81230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4. Project planning/Project management tools – cost /cost and time estimation, e.g. Excel Spreadsheet</a:t>
            </a:r>
          </a:p>
        </p:txBody>
      </p:sp>
      <p:pic>
        <p:nvPicPr>
          <p:cNvPr id="9" name="Picture 2" descr="https://confluence.atlassian.com/download/attachments/296095779/jira-4_1-browse_project_summary.png?version=1&amp;modificationDate=1269316771281&amp;api=v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3752" y="2276872"/>
            <a:ext cx="5508754" cy="44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9638034" y="5517232"/>
            <a:ext cx="24840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Atlassian</a:t>
            </a:r>
            <a:r>
              <a:rPr lang="en-US" sz="1600" dirty="0"/>
              <a:t> JIRA project management tool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13908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dirty="0"/>
              <a:t>Explain the 4 main activities in CBSE process 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dirty="0"/>
              <a:t>Evaluate the use of CBSE approach – Benefits and Obstacles </a:t>
            </a:r>
            <a:r>
              <a:rPr lang="en-US" b="1" i="1" dirty="0">
                <a:solidFill>
                  <a:srgbClr val="FF3300"/>
                </a:solidFill>
              </a:rPr>
              <a:t> </a:t>
            </a:r>
          </a:p>
          <a:p>
            <a:pPr marL="0" indent="0">
              <a:buClr>
                <a:schemeClr val="tx2"/>
              </a:buClr>
              <a:buSzPct val="70000"/>
              <a:buNone/>
            </a:pPr>
            <a:endParaRPr lang="en-US" b="1" i="1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8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5. Risk Analysis Tools – manage project risk</a:t>
            </a:r>
          </a:p>
          <a:p>
            <a:endParaRPr lang="en-US" sz="2400" dirty="0"/>
          </a:p>
        </p:txBody>
      </p:sp>
      <p:pic>
        <p:nvPicPr>
          <p:cNvPr id="8" name="Picture 7" descr="http://www.projectacumen.com/wp-content/uploads/2012/10/acumen-risk-schedule-risk-exposure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420888"/>
            <a:ext cx="8712968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9408368" y="4953178"/>
            <a:ext cx="26095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350" dirty="0"/>
              <a:t>Acumen Risk is a Monte Carlo risk analysis tool combining true cost and schedule risk analysis against a native project plan together with identified risk events from a project risk register.</a:t>
            </a:r>
          </a:p>
        </p:txBody>
      </p:sp>
    </p:spTree>
    <p:extLst>
      <p:ext uri="{BB962C8B-B14F-4D97-AF65-F5344CB8AC3E}">
        <p14:creationId xmlns:p14="http://schemas.microsoft.com/office/powerpoint/2010/main" val="28664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132856"/>
            <a:ext cx="11582400" cy="4191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6. Requirement Tracing Tools </a:t>
            </a:r>
            <a:r>
              <a:rPr lang="en-US" altLang="en-US" sz="2400" dirty="0">
                <a:latin typeface="Arial" charset="0"/>
                <a:cs typeface="Times New Roman" pitchFamily="18" charset="0"/>
              </a:rPr>
              <a:t>– </a:t>
            </a:r>
            <a:r>
              <a:rPr lang="en-US" altLang="en-US" sz="2400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to ensure functions delivered completely as stated</a:t>
            </a:r>
            <a:endParaRPr lang="en-US" altLang="en-US" sz="2400" dirty="0">
              <a:latin typeface="Comic Sans MS" pitchFamily="66" charset="0"/>
              <a:cs typeface="Times New Roman" pitchFamily="18" charset="0"/>
            </a:endParaRPr>
          </a:p>
          <a:p>
            <a:endParaRPr lang="en-US" sz="2400" dirty="0"/>
          </a:p>
        </p:txBody>
      </p:sp>
      <p:pic>
        <p:nvPicPr>
          <p:cNvPr id="8" name="Picture 7" descr="http://www.analysttool.com/wp-content/uploads/2011/06/a_data1_thum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3"/>
          <a:stretch>
            <a:fillRect/>
          </a:stretch>
        </p:blipFill>
        <p:spPr bwMode="auto">
          <a:xfrm>
            <a:off x="983432" y="2708920"/>
            <a:ext cx="6192688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9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altLang="en-US" sz="2101" dirty="0">
                <a:latin typeface="Comic Sans MS" panose="030F0702030302020204" pitchFamily="66" charset="0"/>
                <a:cs typeface="Times New Roman" pitchFamily="18" charset="0"/>
              </a:rPr>
              <a:t>7. Metrics &amp; Management Tools – </a:t>
            </a:r>
            <a:r>
              <a:rPr lang="en-US" altLang="en-US" sz="2101" dirty="0">
                <a:solidFill>
                  <a:srgbClr val="0000CC"/>
                </a:solidFill>
                <a:latin typeface="Comic Sans MS" panose="030F0702030302020204" pitchFamily="66" charset="0"/>
                <a:cs typeface="Times New Roman" pitchFamily="18" charset="0"/>
              </a:rPr>
              <a:t>for software quality measurement</a:t>
            </a:r>
          </a:p>
          <a:p>
            <a:endParaRPr lang="en-US" altLang="en-US" sz="2101" dirty="0">
              <a:latin typeface="Comic Sans MS" pitchFamily="66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/>
          <a:srcRect l="812" t="48219" r="4984" b="23515"/>
          <a:stretch>
            <a:fillRect/>
          </a:stretch>
        </p:blipFill>
        <p:spPr bwMode="auto">
          <a:xfrm>
            <a:off x="665335" y="2443999"/>
            <a:ext cx="7130153" cy="372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932682" y="3861161"/>
            <a:ext cx="172864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350" dirty="0"/>
              <a:t>COQUALMO is a tool used to predict the number of residual defects in a software product.</a:t>
            </a:r>
          </a:p>
        </p:txBody>
      </p:sp>
    </p:spTree>
    <p:extLst>
      <p:ext uri="{BB962C8B-B14F-4D97-AF65-F5344CB8AC3E}">
        <p14:creationId xmlns:p14="http://schemas.microsoft.com/office/powerpoint/2010/main" val="32164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636912"/>
            <a:ext cx="11582400" cy="368768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Comic Sans MS" pitchFamily="66" charset="0"/>
                <a:cs typeface="Times New Roman" pitchFamily="18" charset="0"/>
              </a:rPr>
              <a:t>8. Prototyping Tools </a:t>
            </a:r>
            <a:r>
              <a:rPr lang="en-US" altLang="en-US" dirty="0">
                <a:solidFill>
                  <a:srgbClr val="0000CC"/>
                </a:solidFill>
                <a:latin typeface="Comic Sans MS" panose="030F0702030302020204" pitchFamily="66" charset="0"/>
                <a:cs typeface="Times New Roman" pitchFamily="18" charset="0"/>
              </a:rPr>
              <a:t>- user interface generators, e.g. VB</a:t>
            </a:r>
            <a:endParaRPr lang="en-US" altLang="en-US" dirty="0">
              <a:latin typeface="Comic Sans MS" pitchFamily="66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2" descr="http://www.clker.com/cliparts/Z/4/t/8/X/i/callout-bg-m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V="1">
            <a:off x="6366101" y="3241673"/>
            <a:ext cx="2917084" cy="129648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945590" y="3889916"/>
            <a:ext cx="174337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1" dirty="0"/>
              <a:t>UI generator</a:t>
            </a:r>
            <a:endParaRPr lang="en-MY" sz="2101" dirty="0"/>
          </a:p>
        </p:txBody>
      </p:sp>
    </p:spTree>
    <p:extLst>
      <p:ext uri="{BB962C8B-B14F-4D97-AF65-F5344CB8AC3E}">
        <p14:creationId xmlns:p14="http://schemas.microsoft.com/office/powerpoint/2010/main" val="383230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altLang="en-US" dirty="0">
                <a:latin typeface="Comic Sans MS" panose="030F0702030302020204" pitchFamily="66" charset="0"/>
                <a:cs typeface="Times New Roman" pitchFamily="18" charset="0"/>
              </a:rPr>
              <a:t>9. Editing Tools -</a:t>
            </a:r>
            <a:r>
              <a:rPr lang="en-US" altLang="en-US" dirty="0">
                <a:solidFill>
                  <a:srgbClr val="0000CC"/>
                </a:solidFill>
                <a:latin typeface="Comic Sans MS" panose="030F0702030302020204" pitchFamily="66" charset="0"/>
                <a:cs typeface="Times New Roman" pitchFamily="18" charset="0"/>
              </a:rPr>
              <a:t> text &amp; diagram editors</a:t>
            </a:r>
            <a:r>
              <a:rPr lang="en-US" altLang="en-US" dirty="0"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cs typeface="Times New Roman" pitchFamily="18" charset="0"/>
            </a:endParaRPr>
          </a:p>
          <a:p>
            <a:pPr marL="0" lvl="1" indent="0">
              <a:buNone/>
            </a:pPr>
            <a:r>
              <a:rPr lang="en-US" altLang="en-US" dirty="0">
                <a:latin typeface="Comic Sans MS" panose="030F0702030302020204" pitchFamily="66" charset="0"/>
                <a:cs typeface="Times New Roman" pitchFamily="18" charset="0"/>
              </a:rPr>
              <a:t>10. Method support tools – design &amp; code editors, data dictionaries, e.g. IBM Rational Software Architect (RSA)  </a:t>
            </a:r>
          </a:p>
          <a:p>
            <a:pPr marL="0" lvl="1" indent="0">
              <a:buNone/>
            </a:pPr>
            <a:endParaRPr lang="en-US" altLang="en-US" dirty="0">
              <a:latin typeface="Comic Sans MS" panose="030F0702030302020204" pitchFamily="66" charset="0"/>
              <a:cs typeface="Times New Roman" pitchFamily="18" charset="0"/>
            </a:endParaRPr>
          </a:p>
          <a:p>
            <a:pPr marL="0" lvl="1" indent="0">
              <a:buNone/>
            </a:pPr>
            <a:r>
              <a:rPr lang="en-US" altLang="en-US" dirty="0">
                <a:latin typeface="Comic Sans MS" panose="030F0702030302020204" pitchFamily="66" charset="0"/>
                <a:cs typeface="Times New Roman" pitchFamily="18" charset="0"/>
              </a:rPr>
              <a:t>11. Language processing tools – compilers, interpreters</a:t>
            </a:r>
          </a:p>
          <a:p>
            <a:pPr marL="0" lvl="1" indent="0">
              <a:buNone/>
            </a:pPr>
            <a:endParaRPr lang="en-US" altLang="en-US" dirty="0">
              <a:latin typeface="Comic Sans MS" panose="030F0702030302020204" pitchFamily="66" charset="0"/>
              <a:cs typeface="Times New Roman" pitchFamily="18" charset="0"/>
            </a:endParaRPr>
          </a:p>
          <a:p>
            <a:pPr marL="0" lvl="1" indent="0">
              <a:buNone/>
            </a:pPr>
            <a:r>
              <a:rPr lang="en-US" altLang="en-US" dirty="0">
                <a:latin typeface="Comic Sans MS" panose="030F0702030302020204" pitchFamily="66" charset="0"/>
                <a:cs typeface="Times New Roman" pitchFamily="18" charset="0"/>
              </a:rPr>
              <a:t>12. Debugging tools – interactive debugging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635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4864"/>
            <a:ext cx="11582400" cy="4119736"/>
          </a:xfrm>
        </p:spPr>
        <p:txBody>
          <a:bodyPr/>
          <a:lstStyle/>
          <a:p>
            <a:pPr marL="0" lvl="1" indent="0">
              <a:buNone/>
            </a:pPr>
            <a:r>
              <a:rPr lang="en-US" altLang="en-US" sz="2400" dirty="0">
                <a:latin typeface="Comic Sans MS" panose="030F0702030302020204" pitchFamily="66" charset="0"/>
                <a:cs typeface="Times New Roman" pitchFamily="18" charset="0"/>
              </a:rPr>
              <a:t>13. Testing Tools - test data generators, test coverage analysis and reporting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 t="13542" r="6250" b="13542"/>
          <a:stretch>
            <a:fillRect/>
          </a:stretch>
        </p:blipFill>
        <p:spPr bwMode="auto">
          <a:xfrm>
            <a:off x="551384" y="2996952"/>
            <a:ext cx="4630356" cy="2701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0220" y="3071827"/>
            <a:ext cx="6516797" cy="260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 16"/>
          <p:cNvSpPr/>
          <p:nvPr/>
        </p:nvSpPr>
        <p:spPr>
          <a:xfrm>
            <a:off x="5201559" y="4649577"/>
            <a:ext cx="1943606" cy="2858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350"/>
          </a:p>
        </p:txBody>
      </p:sp>
    </p:spTree>
    <p:extLst>
      <p:ext uri="{BB962C8B-B14F-4D97-AF65-F5344CB8AC3E}">
        <p14:creationId xmlns:p14="http://schemas.microsoft.com/office/powerpoint/2010/main" val="12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en-US" sz="2400" dirty="0">
                <a:latin typeface="Comic Sans MS" panose="030F0702030302020204" pitchFamily="66" charset="0"/>
                <a:cs typeface="Times New Roman" pitchFamily="18" charset="0"/>
              </a:rPr>
              <a:t>14. Documentation Tools - page layout programs, image editor </a:t>
            </a:r>
          </a:p>
          <a:p>
            <a:pPr marL="0" lvl="1" indent="0">
              <a:buNone/>
            </a:pPr>
            <a:endParaRPr lang="en-US" sz="2400" dirty="0">
              <a:latin typeface="Comic Sans MS" panose="030F0702030302020204" pitchFamily="66" charset="0"/>
              <a:cs typeface="Times New Roman" pitchFamily="18" charset="0"/>
            </a:endParaRPr>
          </a:p>
        </p:txBody>
      </p:sp>
      <p:pic>
        <p:nvPicPr>
          <p:cNvPr id="9" name="Picture 2" descr="http://scribus.sourceforge.net/gallery/images/aqua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03513" y="2456640"/>
            <a:ext cx="6292980" cy="419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8068189" y="4509402"/>
            <a:ext cx="154345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125" dirty="0" err="1"/>
              <a:t>Scribus</a:t>
            </a:r>
            <a:r>
              <a:rPr lang="en-MY" sz="1125" dirty="0"/>
              <a:t> – page layout program</a:t>
            </a:r>
          </a:p>
        </p:txBody>
      </p:sp>
    </p:spTree>
    <p:extLst>
      <p:ext uri="{BB962C8B-B14F-4D97-AF65-F5344CB8AC3E}">
        <p14:creationId xmlns:p14="http://schemas.microsoft.com/office/powerpoint/2010/main" val="9198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15. Web Development Tools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904733" y="6082708"/>
            <a:ext cx="2579599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1" dirty="0"/>
              <a:t>e.g. FrontPage</a:t>
            </a:r>
            <a:endParaRPr lang="en-MY" sz="2101" dirty="0"/>
          </a:p>
        </p:txBody>
      </p:sp>
      <p:pic>
        <p:nvPicPr>
          <p:cNvPr id="7" name="Picture 2" descr="http://img.clubic.com/00083166-photo-mso-2003-frontpage-2003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919536" y="2456638"/>
            <a:ext cx="5985197" cy="4215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Classification of CASE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16. Software Configuration </a:t>
            </a:r>
            <a:r>
              <a:rPr lang="en-US" sz="2400" dirty="0"/>
              <a:t>Management</a:t>
            </a: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 Tools – e.g. </a:t>
            </a:r>
            <a:r>
              <a:rPr lang="en-US" sz="2400" dirty="0"/>
              <a:t>SQL Server DB Change Management, Version &amp; Change Management</a:t>
            </a:r>
            <a:r>
              <a:rPr lang="en-US" altLang="en-US" sz="2400" dirty="0"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287688" y="3007713"/>
            <a:ext cx="5509489" cy="26545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sz="1125" b="1" dirty="0">
                <a:latin typeface="Tahoma" pitchFamily="34" charset="0"/>
              </a:rPr>
              <a:t>SQL Server Database Change Management:</a:t>
            </a:r>
          </a:p>
        </p:txBody>
      </p:sp>
      <p:pic>
        <p:nvPicPr>
          <p:cNvPr id="12" name="Picture 2" descr="SQL Server Database Change Management too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7688" y="3356992"/>
            <a:ext cx="5617529" cy="3155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05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Other Classification of CASE</a:t>
            </a:r>
          </a:p>
        </p:txBody>
      </p:sp>
    </p:spTree>
    <p:extLst>
      <p:ext uri="{BB962C8B-B14F-4D97-AF65-F5344CB8AC3E}">
        <p14:creationId xmlns:p14="http://schemas.microsoft.com/office/powerpoint/2010/main" val="2836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Introduction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276872"/>
            <a:ext cx="11582400" cy="4047728"/>
          </a:xfrm>
        </p:spPr>
        <p:txBody>
          <a:bodyPr/>
          <a:lstStyle/>
          <a:p>
            <a:pPr eaLnBrk="1" hangingPunct="1"/>
            <a:r>
              <a:rPr lang="en-US" sz="2800" dirty="0"/>
              <a:t>Component-based software engineering (CBSE) is a process that emphasizes the </a:t>
            </a:r>
            <a:r>
              <a:rPr lang="en-US" sz="2800" b="1" i="1" dirty="0">
                <a:solidFill>
                  <a:srgbClr val="FF3300"/>
                </a:solidFill>
              </a:rPr>
              <a:t>design </a:t>
            </a:r>
            <a:r>
              <a:rPr lang="en-US" sz="2800" dirty="0"/>
              <a:t>and </a:t>
            </a:r>
            <a:r>
              <a:rPr lang="en-US" sz="2800" b="1" i="1" dirty="0">
                <a:solidFill>
                  <a:srgbClr val="FF3300"/>
                </a:solidFill>
              </a:rPr>
              <a:t>construction </a:t>
            </a:r>
            <a:r>
              <a:rPr lang="en-US" sz="2800" dirty="0"/>
              <a:t>of computer-based systems using </a:t>
            </a:r>
            <a:r>
              <a:rPr lang="en-US" sz="2800" b="1" i="1" dirty="0">
                <a:solidFill>
                  <a:srgbClr val="FF3300"/>
                </a:solidFill>
              </a:rPr>
              <a:t>reusable software “components”. </a:t>
            </a:r>
          </a:p>
          <a:p>
            <a:pPr eaLnBrk="1" hangingPunct="1"/>
            <a:r>
              <a:rPr lang="en-US" sz="2800" b="1" i="1" dirty="0">
                <a:solidFill>
                  <a:srgbClr val="002060"/>
                </a:solidFill>
              </a:rPr>
              <a:t>E.g.: </a:t>
            </a:r>
          </a:p>
          <a:p>
            <a:pPr lvl="1" eaLnBrk="1" hangingPunct="1"/>
            <a:r>
              <a:rPr lang="en-US" sz="2000" b="1" i="1" dirty="0">
                <a:solidFill>
                  <a:srgbClr val="002060"/>
                </a:solidFill>
              </a:rPr>
              <a:t>Reuse the programs / screens from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b="1" i="1" dirty="0">
                <a:solidFill>
                  <a:srgbClr val="002060"/>
                </a:solidFill>
              </a:rPr>
              <a:t>     previous projects/ Assignments   </a:t>
            </a:r>
          </a:p>
          <a:p>
            <a:pPr eaLnBrk="1" hangingPunct="1"/>
            <a:endParaRPr lang="en-US" sz="2800" b="1" i="1" dirty="0">
              <a:solidFill>
                <a:srgbClr val="FF33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94762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Can also be classified by </a:t>
            </a:r>
            <a:r>
              <a:rPr lang="en-US" altLang="en-US" b="1" i="1" dirty="0">
                <a:solidFill>
                  <a:srgbClr val="0000CC"/>
                </a:solidFill>
              </a:rPr>
              <a:t>Breadth of Support</a:t>
            </a:r>
            <a:r>
              <a:rPr lang="en-US" altLang="en-US" dirty="0"/>
              <a:t> (</a:t>
            </a:r>
            <a:r>
              <a:rPr lang="en-US" altLang="en-US" dirty="0" err="1"/>
              <a:t>Fuggetta</a:t>
            </a:r>
            <a:r>
              <a:rPr lang="en-US" altLang="en-US" dirty="0"/>
              <a:t>, 1993)</a:t>
            </a:r>
          </a:p>
          <a:p>
            <a:pPr lvl="1"/>
            <a:r>
              <a:rPr lang="en-US" altLang="en-US" b="1" dirty="0">
                <a:solidFill>
                  <a:srgbClr val="FF3300"/>
                </a:solidFill>
              </a:rPr>
              <a:t>Tools</a:t>
            </a:r>
            <a:r>
              <a:rPr lang="en-US" altLang="en-US" dirty="0"/>
              <a:t> – support individual tasks (stand alone tool) like compiler, word processor and </a:t>
            </a:r>
            <a:r>
              <a:rPr lang="en-US" altLang="en-US" dirty="0" err="1"/>
              <a:t>etc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b="1" dirty="0">
                <a:solidFill>
                  <a:srgbClr val="FF3300"/>
                </a:solidFill>
              </a:rPr>
              <a:t>Workbenches</a:t>
            </a:r>
            <a:r>
              <a:rPr lang="en-US" altLang="en-US" dirty="0"/>
              <a:t> – support process phases or activities like specification, analysis, design and etc. Normally, include a few tools.  </a:t>
            </a:r>
          </a:p>
          <a:p>
            <a:pPr lvl="1"/>
            <a:r>
              <a:rPr lang="en-US" altLang="en-US" b="1" dirty="0">
                <a:solidFill>
                  <a:srgbClr val="FF3300"/>
                </a:solidFill>
              </a:rPr>
              <a:t>Environment</a:t>
            </a:r>
            <a:r>
              <a:rPr lang="en-US" altLang="en-US" dirty="0"/>
              <a:t> – support all or at least a substantial part of s/w process. Normally, include several workbenches that integrated together.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classification of CASE </a:t>
            </a:r>
            <a:endParaRPr lang="en-MY" dirty="0"/>
          </a:p>
        </p:txBody>
      </p:sp>
      <p:pic>
        <p:nvPicPr>
          <p:cNvPr id="5" name="Picture 2" descr="http://sr.photos3.fotosearch.com/bthumb/CSP/CSP725/k72595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384" y="5161569"/>
            <a:ext cx="1214754" cy="1193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CASE Life Cycle</a:t>
            </a:r>
          </a:p>
        </p:txBody>
      </p:sp>
    </p:spTree>
    <p:extLst>
      <p:ext uri="{BB962C8B-B14F-4D97-AF65-F5344CB8AC3E}">
        <p14:creationId xmlns:p14="http://schemas.microsoft.com/office/powerpoint/2010/main" val="15075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Life Cycle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22715" y="2307941"/>
            <a:ext cx="2141635" cy="996757"/>
            <a:chOff x="7408" y="780366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4" name="Rounded Rectangle 3"/>
            <p:cNvSpPr/>
            <p:nvPr/>
          </p:nvSpPr>
          <p:spPr>
            <a:xfrm>
              <a:off x="7408" y="780366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/>
            <p:cNvSpPr/>
            <p:nvPr/>
          </p:nvSpPr>
          <p:spPr>
            <a:xfrm>
              <a:off x="46323" y="819281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Procurement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10541" y="2600322"/>
            <a:ext cx="352187" cy="411992"/>
            <a:chOff x="2416717" y="1170107"/>
            <a:chExt cx="469460" cy="54918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7" name="Right Arrow 6"/>
            <p:cNvSpPr/>
            <p:nvPr/>
          </p:nvSpPr>
          <p:spPr>
            <a:xfrm>
              <a:off x="2416717" y="1170107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ght Arrow 6"/>
            <p:cNvSpPr/>
            <p:nvPr/>
          </p:nvSpPr>
          <p:spPr>
            <a:xfrm>
              <a:off x="2416717" y="1279943"/>
              <a:ext cx="328622" cy="329508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35143" y="2307941"/>
            <a:ext cx="1754973" cy="996757"/>
            <a:chOff x="3107622" y="780366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3107622" y="780366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496996"/>
                <a:satOff val="-8277"/>
                <a:lumOff val="-706"/>
                <a:alphaOff val="0"/>
              </a:schemeClr>
            </a:fillRef>
            <a:effectRef idx="2">
              <a:schemeClr val="accent4">
                <a:hueOff val="1496996"/>
                <a:satOff val="-8277"/>
                <a:lumOff val="-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8"/>
            <p:cNvSpPr/>
            <p:nvPr/>
          </p:nvSpPr>
          <p:spPr>
            <a:xfrm>
              <a:off x="3146537" y="819281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Tailoring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36307" y="2600322"/>
            <a:ext cx="352187" cy="411992"/>
            <a:chOff x="5516931" y="1170107"/>
            <a:chExt cx="469460" cy="54918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3" name="Right Arrow 12"/>
            <p:cNvSpPr/>
            <p:nvPr/>
          </p:nvSpPr>
          <p:spPr>
            <a:xfrm>
              <a:off x="5516931" y="1170107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871245"/>
                <a:satOff val="-10347"/>
                <a:lumOff val="-882"/>
                <a:alphaOff val="0"/>
              </a:schemeClr>
            </a:fillRef>
            <a:effectRef idx="2">
              <a:schemeClr val="accent4">
                <a:hueOff val="1871245"/>
                <a:satOff val="-10347"/>
                <a:lumOff val="-88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ight Arrow 10"/>
            <p:cNvSpPr/>
            <p:nvPr/>
          </p:nvSpPr>
          <p:spPr>
            <a:xfrm>
              <a:off x="5516931" y="1279943"/>
              <a:ext cx="328622" cy="329508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60910" y="2307941"/>
            <a:ext cx="1754973" cy="996757"/>
            <a:chOff x="6207836" y="780366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6" name="Rounded Rectangle 15"/>
            <p:cNvSpPr/>
            <p:nvPr/>
          </p:nvSpPr>
          <p:spPr>
            <a:xfrm>
              <a:off x="6207836" y="780366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993992"/>
                <a:satOff val="-16555"/>
                <a:lumOff val="-1412"/>
                <a:alphaOff val="0"/>
              </a:schemeClr>
            </a:fillRef>
            <a:effectRef idx="2">
              <a:schemeClr val="accent4">
                <a:hueOff val="2993992"/>
                <a:satOff val="-16555"/>
                <a:lumOff val="-1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2"/>
            <p:cNvSpPr/>
            <p:nvPr/>
          </p:nvSpPr>
          <p:spPr>
            <a:xfrm>
              <a:off x="6246751" y="819281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Introduction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79255" y="3450888"/>
            <a:ext cx="411992" cy="352187"/>
            <a:chOff x="7040465" y="2303899"/>
            <a:chExt cx="549180" cy="46946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9" name="Right Arrow 18"/>
            <p:cNvSpPr/>
            <p:nvPr/>
          </p:nvSpPr>
          <p:spPr>
            <a:xfrm rot="5400000">
              <a:off x="7080325" y="2264039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742489"/>
                <a:satOff val="-20694"/>
                <a:lumOff val="-1765"/>
                <a:alphaOff val="0"/>
              </a:schemeClr>
            </a:fillRef>
            <a:effectRef idx="2">
              <a:schemeClr val="accent4">
                <a:hueOff val="3742489"/>
                <a:satOff val="-20694"/>
                <a:lumOff val="-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ght Arrow 14"/>
            <p:cNvSpPr/>
            <p:nvPr/>
          </p:nvSpPr>
          <p:spPr>
            <a:xfrm>
              <a:off x="7150301" y="2303899"/>
              <a:ext cx="329508" cy="328622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60910" y="3969202"/>
            <a:ext cx="1754973" cy="996757"/>
            <a:chOff x="6207836" y="2994804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22" name="Rounded Rectangle 21"/>
            <p:cNvSpPr/>
            <p:nvPr/>
          </p:nvSpPr>
          <p:spPr>
            <a:xfrm>
              <a:off x="6207836" y="2994804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490988"/>
                <a:satOff val="-24832"/>
                <a:lumOff val="-2117"/>
                <a:alphaOff val="0"/>
              </a:schemeClr>
            </a:fillRef>
            <a:effectRef idx="2">
              <a:schemeClr val="accent4">
                <a:hueOff val="4490988"/>
                <a:satOff val="-24832"/>
                <a:lumOff val="-211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16"/>
            <p:cNvSpPr/>
            <p:nvPr/>
          </p:nvSpPr>
          <p:spPr>
            <a:xfrm>
              <a:off x="6246751" y="3033719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Operation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956243" y="4261583"/>
            <a:ext cx="352187" cy="411992"/>
            <a:chOff x="5543505" y="3384545"/>
            <a:chExt cx="469460" cy="54918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25" name="Right Arrow 24"/>
            <p:cNvSpPr/>
            <p:nvPr/>
          </p:nvSpPr>
          <p:spPr>
            <a:xfrm rot="10800000">
              <a:off x="5543505" y="3384545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613734"/>
                <a:satOff val="-31040"/>
                <a:lumOff val="-2647"/>
                <a:alphaOff val="0"/>
              </a:schemeClr>
            </a:fillRef>
            <a:effectRef idx="2">
              <a:schemeClr val="accent4">
                <a:hueOff val="5613734"/>
                <a:satOff val="-31040"/>
                <a:lumOff val="-264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ight Arrow 18"/>
            <p:cNvSpPr/>
            <p:nvPr/>
          </p:nvSpPr>
          <p:spPr>
            <a:xfrm rot="21600000">
              <a:off x="5684343" y="3494381"/>
              <a:ext cx="328622" cy="329508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35143" y="3969202"/>
            <a:ext cx="1754973" cy="996757"/>
            <a:chOff x="3107622" y="2994804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28" name="Rounded Rectangle 27"/>
            <p:cNvSpPr/>
            <p:nvPr/>
          </p:nvSpPr>
          <p:spPr>
            <a:xfrm>
              <a:off x="3107622" y="2994804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987983"/>
                <a:satOff val="-33110"/>
                <a:lumOff val="-2823"/>
                <a:alphaOff val="0"/>
              </a:schemeClr>
            </a:fillRef>
            <a:effectRef idx="2">
              <a:schemeClr val="accent4">
                <a:hueOff val="5987983"/>
                <a:satOff val="-33110"/>
                <a:lumOff val="-282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20"/>
            <p:cNvSpPr/>
            <p:nvPr/>
          </p:nvSpPr>
          <p:spPr>
            <a:xfrm>
              <a:off x="3146537" y="3033719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Evolution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30477" y="4261583"/>
            <a:ext cx="352187" cy="411992"/>
            <a:chOff x="2443291" y="3384545"/>
            <a:chExt cx="469460" cy="54918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31" name="Right Arrow 30"/>
            <p:cNvSpPr/>
            <p:nvPr/>
          </p:nvSpPr>
          <p:spPr>
            <a:xfrm rot="10800000">
              <a:off x="2443291" y="3384545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7484979"/>
                <a:satOff val="-41387"/>
                <a:lumOff val="-3529"/>
                <a:alphaOff val="0"/>
              </a:schemeClr>
            </a:fillRef>
            <a:effectRef idx="2">
              <a:schemeClr val="accent4">
                <a:hueOff val="7484979"/>
                <a:satOff val="-41387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22"/>
            <p:cNvSpPr/>
            <p:nvPr/>
          </p:nvSpPr>
          <p:spPr>
            <a:xfrm rot="21600000">
              <a:off x="2584129" y="3494381"/>
              <a:ext cx="328622" cy="329508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22715" y="3969202"/>
            <a:ext cx="2141635" cy="996757"/>
            <a:chOff x="7408" y="2994804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34" name="Rounded Rectangle 33"/>
            <p:cNvSpPr/>
            <p:nvPr/>
          </p:nvSpPr>
          <p:spPr>
            <a:xfrm>
              <a:off x="7408" y="2994804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7484979"/>
                <a:satOff val="-41387"/>
                <a:lumOff val="-3529"/>
                <a:alphaOff val="0"/>
              </a:schemeClr>
            </a:fillRef>
            <a:effectRef idx="2">
              <a:schemeClr val="accent4">
                <a:hueOff val="7484979"/>
                <a:satOff val="-41387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24"/>
            <p:cNvSpPr/>
            <p:nvPr/>
          </p:nvSpPr>
          <p:spPr>
            <a:xfrm>
              <a:off x="46323" y="3033719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Obsolescence</a:t>
              </a:r>
              <a:endParaRPr lang="en-MY" sz="2101" b="1" dirty="0">
                <a:latin typeface="+mj-lt"/>
              </a:endParaRPr>
            </a:p>
          </p:txBody>
        </p:sp>
      </p:grpSp>
      <p:cxnSp>
        <p:nvCxnSpPr>
          <p:cNvPr id="36" name="Elbow Connector 35"/>
          <p:cNvCxnSpPr/>
          <p:nvPr/>
        </p:nvCxnSpPr>
        <p:spPr>
          <a:xfrm rot="5400000" flipH="1" flipV="1">
            <a:off x="7102783" y="3911979"/>
            <a:ext cx="57165" cy="2057936"/>
          </a:xfrm>
          <a:prstGeom prst="bentConnector3">
            <a:avLst>
              <a:gd name="adj1" fmla="val -642857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4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>
                <a:latin typeface="Arial" charset="0"/>
              </a:rPr>
              <a:t>stages of the CASE life cycle are:- 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Procurement</a:t>
            </a:r>
            <a:r>
              <a:rPr lang="en-US" altLang="en-US" dirty="0">
                <a:latin typeface="Arial" charset="0"/>
              </a:rPr>
              <a:t>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choose</a:t>
            </a:r>
            <a:r>
              <a:rPr lang="en-US" altLang="en-US" dirty="0">
                <a:latin typeface="Arial" charset="0"/>
              </a:rPr>
              <a:t> an appropriate CASE system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Tailoring</a:t>
            </a:r>
            <a:r>
              <a:rPr lang="en-US" altLang="en-US" dirty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adapts</a:t>
            </a:r>
            <a:r>
              <a:rPr lang="en-US" altLang="en-US" dirty="0">
                <a:latin typeface="Arial" charset="0"/>
              </a:rPr>
              <a:t> a CASE system to a particular set of organization or project requirements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Introduction</a:t>
            </a:r>
            <a:r>
              <a:rPr lang="en-US" altLang="en-US" dirty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introduces</a:t>
            </a:r>
            <a:r>
              <a:rPr lang="en-US" altLang="en-US" dirty="0">
                <a:latin typeface="Arial" charset="0"/>
              </a:rPr>
              <a:t> the CASE system into a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working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Life Cycle</a:t>
            </a:r>
          </a:p>
        </p:txBody>
      </p:sp>
    </p:spTree>
    <p:extLst>
      <p:ext uri="{BB962C8B-B14F-4D97-AF65-F5344CB8AC3E}">
        <p14:creationId xmlns:p14="http://schemas.microsoft.com/office/powerpoint/2010/main" val="1321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</a:t>
            </a:r>
            <a:r>
              <a:rPr lang="en-US" altLang="en-US" dirty="0"/>
              <a:t> </a:t>
            </a:r>
            <a:r>
              <a:rPr lang="en-US" altLang="en-US" dirty="0">
                <a:latin typeface="Arial" charset="0"/>
              </a:rPr>
              <a:t>stages of the CASE life cycle are:- 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Operation</a:t>
            </a:r>
            <a:r>
              <a:rPr lang="en-US" altLang="en-US" dirty="0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– the CASE system is in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everyday use</a:t>
            </a:r>
            <a:r>
              <a:rPr lang="en-US" altLang="en-US" dirty="0">
                <a:latin typeface="Arial" charset="0"/>
              </a:rPr>
              <a:t> for software development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Evolution</a:t>
            </a:r>
            <a:r>
              <a:rPr lang="en-US" altLang="en-US" dirty="0">
                <a:latin typeface="Arial" charset="0"/>
              </a:rPr>
              <a:t>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modifying</a:t>
            </a:r>
            <a:r>
              <a:rPr lang="en-US" altLang="en-US" dirty="0">
                <a:latin typeface="Arial" charset="0"/>
              </a:rPr>
              <a:t> the h/w or s/w to adapt to new requirements 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Obsolescence</a:t>
            </a:r>
            <a:r>
              <a:rPr lang="en-US" altLang="en-US" dirty="0">
                <a:latin typeface="Arial" charset="0"/>
              </a:rPr>
              <a:t> – the CASE is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</a:rPr>
              <a:t>taken out</a:t>
            </a:r>
            <a:r>
              <a:rPr lang="en-US" altLang="en-US" dirty="0">
                <a:latin typeface="Arial" charset="0"/>
              </a:rPr>
              <a:t> of use. Need to ensure that the s/w developed using the system can still be supported by the org.  </a:t>
            </a:r>
            <a:endParaRPr lang="en-US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CASE Life Cycle</a:t>
            </a:r>
          </a:p>
        </p:txBody>
      </p:sp>
    </p:spTree>
    <p:extLst>
      <p:ext uri="{BB962C8B-B14F-4D97-AF65-F5344CB8AC3E}">
        <p14:creationId xmlns:p14="http://schemas.microsoft.com/office/powerpoint/2010/main" val="22605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Issues in CASE Life Cycle</a:t>
            </a:r>
          </a:p>
        </p:txBody>
      </p:sp>
    </p:spTree>
    <p:extLst>
      <p:ext uri="{BB962C8B-B14F-4D97-AF65-F5344CB8AC3E}">
        <p14:creationId xmlns:p14="http://schemas.microsoft.com/office/powerpoint/2010/main" val="25455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Issues in CASE Life Cycle – 1. </a:t>
            </a:r>
            <a:r>
              <a:rPr lang="en-MY" dirty="0" err="1"/>
              <a:t>Procument</a:t>
            </a:r>
            <a:endParaRPr lang="en-MY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factor which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must be taken into account when procuring a company-wide CASE system are: -</a:t>
            </a:r>
          </a:p>
          <a:p>
            <a:pPr lvl="1"/>
            <a:r>
              <a:rPr lang="en-US" altLang="en-US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Existing company standards and methods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Visio supports SSADM convention?</a:t>
            </a:r>
          </a:p>
          <a:p>
            <a:pPr lvl="1">
              <a:buNone/>
            </a:pPr>
            <a:endParaRPr lang="en-US" altLang="en-US" dirty="0">
              <a:solidFill>
                <a:srgbClr val="0000CC"/>
              </a:solidFill>
              <a:latin typeface="Arial" charset="0"/>
              <a:cs typeface="Times New Roman" pitchFamily="18" charset="0"/>
            </a:endParaRPr>
          </a:p>
          <a:p>
            <a:pPr lvl="1"/>
            <a:r>
              <a:rPr lang="en-US" altLang="en-US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Existing computers and future computer procurement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</a:t>
            </a:r>
          </a:p>
          <a:p>
            <a:pPr lvl="1">
              <a:buNone/>
            </a:pPr>
            <a:r>
              <a:rPr lang="en-US" altLang="en-US" dirty="0">
                <a:latin typeface="Arial" charset="0"/>
                <a:cs typeface="Times New Roman" pitchFamily="18" charset="0"/>
              </a:rPr>
              <a:t>  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memory, CPU, OS</a:t>
            </a:r>
            <a:endParaRPr lang="en-US" altLang="en-US" dirty="0">
              <a:solidFill>
                <a:srgbClr val="0000C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factor which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must be taken into account when procuring a company-wide CASE system are (</a:t>
            </a:r>
            <a:r>
              <a:rPr lang="en-US" altLang="en-US" dirty="0" err="1">
                <a:latin typeface="Arial" charset="0"/>
                <a:cs typeface="Times New Roman" pitchFamily="18" charset="0"/>
              </a:rPr>
              <a:t>cont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’): -</a:t>
            </a:r>
          </a:p>
          <a:p>
            <a:pPr lvl="1"/>
            <a:r>
              <a:rPr lang="en-US" altLang="en-US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The class of applications to be developed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choose a CASE that provides facilities for developing the type of applications required by an org.</a:t>
            </a:r>
          </a:p>
          <a:p>
            <a:pPr lvl="1"/>
            <a:r>
              <a:rPr lang="en-US" altLang="en-US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Security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provide any security features?</a:t>
            </a:r>
          </a:p>
          <a:p>
            <a:pPr lvl="1"/>
            <a:r>
              <a:rPr lang="en-US" altLang="en-US" dirty="0">
                <a:solidFill>
                  <a:srgbClr val="FF3300"/>
                </a:solidFill>
                <a:latin typeface="Arial" charset="0"/>
                <a:cs typeface="Times New Roman" pitchFamily="18" charset="0"/>
              </a:rPr>
              <a:t>Cost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– </a:t>
            </a:r>
            <a:r>
              <a:rPr lang="en-US" altLang="en-US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expensive? Within budget? </a:t>
            </a:r>
            <a:r>
              <a:rPr lang="en-US" altLang="en-US" dirty="0">
                <a:latin typeface="Arial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Issues in CASE Life Cycle – 1. </a:t>
            </a:r>
            <a:r>
              <a:rPr lang="en-MY" dirty="0" err="1"/>
              <a:t>Procument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69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</a:rPr>
              <a:t>The activities required to customize a CASE system for a particular organization and application domain include:- 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Installation</a:t>
            </a:r>
            <a:r>
              <a:rPr lang="en-US" altLang="en-US" dirty="0">
                <a:latin typeface="Arial" charset="0"/>
              </a:rPr>
              <a:t> – installed &amp; tested on org’s h/w 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Process model definition</a:t>
            </a:r>
            <a:r>
              <a:rPr lang="en-US" altLang="en-US" dirty="0">
                <a:latin typeface="Arial" charset="0"/>
              </a:rPr>
              <a:t> – allows CASE </a:t>
            </a:r>
            <a:r>
              <a:rPr lang="en-US" altLang="en-US" dirty="0" err="1">
                <a:latin typeface="Arial" charset="0"/>
              </a:rPr>
              <a:t>mgr</a:t>
            </a:r>
            <a:r>
              <a:rPr lang="en-US" altLang="en-US" dirty="0">
                <a:latin typeface="Arial" charset="0"/>
              </a:rPr>
              <a:t> to see where the tool can be applied &amp; what interfaces to other tools may need to be constructed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Tool integration</a:t>
            </a:r>
            <a:r>
              <a:rPr lang="en-US" altLang="en-US" dirty="0">
                <a:latin typeface="Arial" charset="0"/>
              </a:rPr>
              <a:t> – develop interface modules to integrate different tools</a:t>
            </a:r>
          </a:p>
          <a:p>
            <a:pPr lvl="1"/>
            <a:r>
              <a:rPr lang="en-US" altLang="en-US" b="1" i="1" dirty="0">
                <a:solidFill>
                  <a:srgbClr val="FF3300"/>
                </a:solidFill>
                <a:latin typeface="Arial" charset="0"/>
              </a:rPr>
              <a:t>Documentation</a:t>
            </a:r>
            <a:r>
              <a:rPr lang="en-US" altLang="en-US" dirty="0">
                <a:latin typeface="Arial" charset="0"/>
              </a:rPr>
              <a:t> </a:t>
            </a:r>
            <a:r>
              <a:rPr lang="en-US" altLang="en-US" b="1" i="1" dirty="0">
                <a:latin typeface="Arial" charset="0"/>
              </a:rPr>
              <a:t> </a:t>
            </a:r>
            <a:r>
              <a:rPr lang="en-US" altLang="en-US" b="1" i="1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Issues in CASE Life Cycle – 2. Tailoring</a:t>
            </a:r>
          </a:p>
        </p:txBody>
      </p:sp>
    </p:spTree>
    <p:extLst>
      <p:ext uri="{BB962C8B-B14F-4D97-AF65-F5344CB8AC3E}">
        <p14:creationId xmlns:p14="http://schemas.microsoft.com/office/powerpoint/2010/main" val="3015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Issues in CASE Life Cycle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84696" y="1983820"/>
            <a:ext cx="1754973" cy="996757"/>
            <a:chOff x="6207836" y="780366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4" name="Rounded Rectangle 3"/>
            <p:cNvSpPr/>
            <p:nvPr/>
          </p:nvSpPr>
          <p:spPr>
            <a:xfrm>
              <a:off x="6207836" y="780366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993992"/>
                <a:satOff val="-16555"/>
                <a:lumOff val="-1412"/>
                <a:alphaOff val="0"/>
              </a:schemeClr>
            </a:fillRef>
            <a:effectRef idx="2">
              <a:schemeClr val="accent4">
                <a:hueOff val="2993992"/>
                <a:satOff val="-16555"/>
                <a:lumOff val="-1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12"/>
            <p:cNvSpPr/>
            <p:nvPr/>
          </p:nvSpPr>
          <p:spPr>
            <a:xfrm>
              <a:off x="6246751" y="819281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Introduction</a:t>
              </a:r>
              <a:endParaRPr lang="en-MY" sz="2101" b="1" dirty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3042" y="3126767"/>
            <a:ext cx="411992" cy="352187"/>
            <a:chOff x="7040465" y="2303899"/>
            <a:chExt cx="549180" cy="469460"/>
          </a:xfrm>
          <a:solidFill>
            <a:srgbClr val="00B050"/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7" name="Right Arrow 6"/>
            <p:cNvSpPr/>
            <p:nvPr/>
          </p:nvSpPr>
          <p:spPr>
            <a:xfrm rot="5400000">
              <a:off x="7080325" y="2264039"/>
              <a:ext cx="469460" cy="549180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sp3d z="-25400" prstMaterial="plastic">
              <a:bevelT w="25400" h="25400"/>
              <a:bevelB w="25400" h="25400"/>
            </a:sp3d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742489"/>
                <a:satOff val="-20694"/>
                <a:lumOff val="-1765"/>
                <a:alphaOff val="0"/>
              </a:schemeClr>
            </a:fillRef>
            <a:effectRef idx="2">
              <a:schemeClr val="accent4">
                <a:hueOff val="3742489"/>
                <a:satOff val="-20694"/>
                <a:lumOff val="-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ght Arrow 14"/>
            <p:cNvSpPr/>
            <p:nvPr/>
          </p:nvSpPr>
          <p:spPr>
            <a:xfrm>
              <a:off x="7150301" y="2303899"/>
              <a:ext cx="329508" cy="328622"/>
            </a:xfrm>
            <a:prstGeom prst="rect">
              <a:avLst/>
            </a:prstGeom>
            <a:grpFill/>
            <a:sp3d z="-25400"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3358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MY" sz="1425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84696" y="3645082"/>
            <a:ext cx="1754973" cy="996757"/>
            <a:chOff x="6207836" y="2994804"/>
            <a:chExt cx="2214438" cy="1328663"/>
          </a:xfrm>
          <a:solidFill>
            <a:schemeClr val="bg2">
              <a:lumMod val="50000"/>
            </a:schemeClr>
          </a:solidFill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6207836" y="2994804"/>
              <a:ext cx="2214438" cy="132866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490988"/>
                <a:satOff val="-24832"/>
                <a:lumOff val="-2117"/>
                <a:alphaOff val="0"/>
              </a:schemeClr>
            </a:fillRef>
            <a:effectRef idx="2">
              <a:schemeClr val="accent4">
                <a:hueOff val="4490988"/>
                <a:satOff val="-24832"/>
                <a:lumOff val="-211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16"/>
            <p:cNvSpPr/>
            <p:nvPr/>
          </p:nvSpPr>
          <p:spPr>
            <a:xfrm>
              <a:off x="6246751" y="3033719"/>
              <a:ext cx="2136608" cy="1250833"/>
            </a:xfrm>
            <a:prstGeom prst="rect">
              <a:avLst/>
            </a:prstGeom>
            <a:grpFill/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98" tIns="68598" rIns="68598" bIns="68598" numCol="1" spcCol="1270" anchor="ctr" anchorCtr="0">
              <a:noAutofit/>
            </a:bodyPr>
            <a:lstStyle/>
            <a:p>
              <a:pPr algn="ctr" defTabSz="8003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1" b="1" dirty="0">
                  <a:latin typeface="+mj-lt"/>
                </a:rPr>
                <a:t>Operation</a:t>
              </a:r>
              <a:endParaRPr lang="en-MY" sz="2101" b="1" dirty="0">
                <a:latin typeface="+mj-lt"/>
              </a:endParaRPr>
            </a:p>
          </p:txBody>
        </p:sp>
      </p:grpSp>
      <p:pic>
        <p:nvPicPr>
          <p:cNvPr id="12" name="Picture 2" descr="http://acaiteria.co.uk/images/yellowarrow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3623" y="2964893"/>
            <a:ext cx="750294" cy="75029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771881" y="2625970"/>
            <a:ext cx="267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User Resistance</a:t>
            </a:r>
            <a:endParaRPr lang="en-MY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71881" y="3081506"/>
            <a:ext cx="267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Lack of Training </a:t>
            </a:r>
            <a:endParaRPr lang="en-MY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71881" y="3537042"/>
            <a:ext cx="432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Management Resistance 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0401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AutoShape 2" descr="http://www.wpclipart.com/signs_symbol/speech_bubbles/callout_rounded_rectangle_right.svg"/>
          <p:cNvSpPr>
            <a:spLocks noChangeAspect="1" noChangeArrowheads="1"/>
          </p:cNvSpPr>
          <p:nvPr/>
        </p:nvSpPr>
        <p:spPr bwMode="auto">
          <a:xfrm>
            <a:off x="1679576" y="-179070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352800" y="1219201"/>
            <a:ext cx="5334000" cy="119461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500" dirty="0"/>
              <a:t>Establish SRS, </a:t>
            </a:r>
          </a:p>
          <a:p>
            <a:pPr algn="ctr"/>
            <a:r>
              <a:rPr lang="en-US" sz="2500" dirty="0"/>
              <a:t>Architectural design 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429001" y="2767782"/>
            <a:ext cx="5225143" cy="119461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500" dirty="0"/>
              <a:t>Examine any components </a:t>
            </a:r>
          </a:p>
          <a:p>
            <a:pPr algn="ctr"/>
            <a:r>
              <a:rPr lang="en-US" sz="2500" b="1" dirty="0">
                <a:solidFill>
                  <a:srgbClr val="FFFF00"/>
                </a:solidFill>
              </a:rPr>
              <a:t>can be reused</a:t>
            </a:r>
            <a:r>
              <a:rPr lang="en-US" sz="2500" dirty="0"/>
              <a:t>?</a:t>
            </a:r>
          </a:p>
        </p:txBody>
      </p:sp>
      <p:cxnSp>
        <p:nvCxnSpPr>
          <p:cNvPr id="8" name="Straight Arrow Connector 7"/>
          <p:cNvCxnSpPr>
            <a:stCxn id="5" idx="4"/>
            <a:endCxn id="6" idx="0"/>
          </p:cNvCxnSpPr>
          <p:nvPr/>
        </p:nvCxnSpPr>
        <p:spPr>
          <a:xfrm>
            <a:off x="6019800" y="2413819"/>
            <a:ext cx="21772" cy="353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828800" y="4267200"/>
            <a:ext cx="4212772" cy="609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marL="371475" indent="-3714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sz="2400" dirty="0"/>
          </a:p>
          <a:p>
            <a:pPr algn="ctr" eaLnBrk="1" hangingPunct="1"/>
            <a:r>
              <a:rPr lang="en-US" sz="2400" dirty="0"/>
              <a:t>CBSE</a:t>
            </a:r>
          </a:p>
          <a:p>
            <a:pPr eaLnBrk="1" hangingPunct="1">
              <a:buFontTx/>
              <a:buChar char="•"/>
            </a:pPr>
            <a:endParaRPr lang="en-US" sz="2400" b="1" i="1" dirty="0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971800" y="3733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Yes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8305801" y="3733800"/>
            <a:ext cx="8708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No</a:t>
            </a:r>
          </a:p>
        </p:txBody>
      </p:sp>
      <p:cxnSp>
        <p:nvCxnSpPr>
          <p:cNvPr id="13" name="Straight Arrow Connector 12"/>
          <p:cNvCxnSpPr>
            <a:stCxn id="6" idx="3"/>
            <a:endCxn id="9" idx="0"/>
          </p:cNvCxnSpPr>
          <p:nvPr/>
        </p:nvCxnSpPr>
        <p:spPr>
          <a:xfrm flipH="1">
            <a:off x="3935186" y="3787452"/>
            <a:ext cx="259018" cy="479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124700" y="4343400"/>
            <a:ext cx="3276600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/>
          <a:lstStyle/>
          <a:p>
            <a:pPr algn="ctr">
              <a:defRPr/>
            </a:pPr>
            <a:r>
              <a:rPr lang="en-US" sz="2400" dirty="0"/>
              <a:t>Use conventional or O-O SE to develop new components</a:t>
            </a:r>
          </a:p>
        </p:txBody>
      </p:sp>
      <p:cxnSp>
        <p:nvCxnSpPr>
          <p:cNvPr id="16" name="Straight Arrow Connector 15"/>
          <p:cNvCxnSpPr>
            <a:stCxn id="6" idx="5"/>
            <a:endCxn id="14" idx="0"/>
          </p:cNvCxnSpPr>
          <p:nvPr/>
        </p:nvCxnSpPr>
        <p:spPr>
          <a:xfrm>
            <a:off x="7888940" y="3787452"/>
            <a:ext cx="874061" cy="555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31258" y="5029200"/>
            <a:ext cx="4210314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 marL="371475" indent="-37147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sz="2400" dirty="0"/>
          </a:p>
          <a:p>
            <a:pPr eaLnBrk="1" hangingPunct="1"/>
            <a:r>
              <a:rPr lang="en-US" sz="2400" i="1" dirty="0"/>
              <a:t>- Component Qualification</a:t>
            </a:r>
          </a:p>
          <a:p>
            <a:pPr eaLnBrk="1" hangingPunct="1"/>
            <a:r>
              <a:rPr lang="en-US" sz="2400" i="1" dirty="0"/>
              <a:t>- Component Adaptation</a:t>
            </a:r>
          </a:p>
          <a:p>
            <a:pPr eaLnBrk="1" hangingPunct="1"/>
            <a:r>
              <a:rPr lang="en-US" sz="2400" i="1" dirty="0"/>
              <a:t>- Component Composition </a:t>
            </a:r>
          </a:p>
          <a:p>
            <a:pPr eaLnBrk="1" hangingPunct="1"/>
            <a:r>
              <a:rPr lang="en-US" sz="2400" i="1" dirty="0"/>
              <a:t>- Component Update</a:t>
            </a:r>
            <a:endParaRPr lang="en-US" sz="2400" dirty="0"/>
          </a:p>
          <a:p>
            <a:pPr eaLnBrk="1" hangingPunct="1">
              <a:buFontTx/>
              <a:buChar char="•"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547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1" grpId="0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spc="300" dirty="0">
                <a:solidFill>
                  <a:schemeClr val="tx1"/>
                </a:solidFill>
              </a:rPr>
              <a:t>4 Activities in CBSE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CBSE Activities</a:t>
            </a:r>
          </a:p>
        </p:txBody>
      </p:sp>
      <p:grpSp>
        <p:nvGrpSpPr>
          <p:cNvPr id="21" name="Diagram group"/>
          <p:cNvGrpSpPr/>
          <p:nvPr/>
        </p:nvGrpSpPr>
        <p:grpSpPr>
          <a:xfrm rot="886008">
            <a:off x="4407150" y="-76199"/>
            <a:ext cx="3377700" cy="7010399"/>
            <a:chOff x="3683249" y="0"/>
            <a:chExt cx="3377700" cy="7010399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22" name="Circular Arrow 21"/>
            <p:cNvSpPr/>
            <p:nvPr/>
          </p:nvSpPr>
          <p:spPr>
            <a:xfrm>
              <a:off x="4417597" y="0"/>
              <a:ext cx="2643352" cy="2643621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3" name="Group 22"/>
            <p:cNvGrpSpPr/>
            <p:nvPr/>
          </p:nvGrpSpPr>
          <p:grpSpPr>
            <a:xfrm>
              <a:off x="5001207" y="956919"/>
              <a:ext cx="1475140" cy="737494"/>
              <a:chOff x="5001207" y="956919"/>
              <a:chExt cx="1475140" cy="73749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001207" y="956919"/>
                <a:ext cx="1475140" cy="73749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ectangle 36"/>
              <p:cNvSpPr/>
              <p:nvPr/>
            </p:nvSpPr>
            <p:spPr>
              <a:xfrm>
                <a:off x="5001207" y="956919"/>
                <a:ext cx="1475140" cy="7374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dirty="0"/>
                  <a:t>Component Qualification</a:t>
                </a:r>
              </a:p>
            </p:txBody>
          </p:sp>
        </p:grpSp>
        <p:sp>
          <p:nvSpPr>
            <p:cNvPr id="24" name="Shape 23"/>
            <p:cNvSpPr/>
            <p:nvPr/>
          </p:nvSpPr>
          <p:spPr>
            <a:xfrm>
              <a:off x="3683249" y="1519153"/>
              <a:ext cx="2643352" cy="2643621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5" name="Group 24"/>
            <p:cNvGrpSpPr/>
            <p:nvPr/>
          </p:nvGrpSpPr>
          <p:grpSpPr>
            <a:xfrm>
              <a:off x="4263885" y="2478877"/>
              <a:ext cx="1475140" cy="737494"/>
              <a:chOff x="4263885" y="2478877"/>
              <a:chExt cx="1475140" cy="737494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4263885" y="2478877"/>
                <a:ext cx="1475140" cy="73749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/>
              <p:cNvSpPr/>
              <p:nvPr/>
            </p:nvSpPr>
            <p:spPr>
              <a:xfrm>
                <a:off x="4263885" y="2478877"/>
                <a:ext cx="1475140" cy="7374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dirty="0"/>
                  <a:t>Component Adaptation</a:t>
                </a:r>
              </a:p>
            </p:txBody>
          </p:sp>
        </p:grpSp>
        <p:sp>
          <p:nvSpPr>
            <p:cNvPr id="26" name="Circular Arrow 25"/>
            <p:cNvSpPr/>
            <p:nvPr/>
          </p:nvSpPr>
          <p:spPr>
            <a:xfrm>
              <a:off x="4417597" y="3043915"/>
              <a:ext cx="2643352" cy="2643621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41484"/>
                <a:satOff val="-8409"/>
                <a:lumOff val="46251"/>
                <a:alphaOff val="0"/>
              </a:schemeClr>
            </a:fillRef>
            <a:effectRef idx="2">
              <a:schemeClr val="accent2">
                <a:shade val="50000"/>
                <a:hueOff val="-41484"/>
                <a:satOff val="-8409"/>
                <a:lumOff val="46251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7" name="Group 26"/>
            <p:cNvGrpSpPr/>
            <p:nvPr/>
          </p:nvGrpSpPr>
          <p:grpSpPr>
            <a:xfrm>
              <a:off x="5001207" y="4000835"/>
              <a:ext cx="1475140" cy="737494"/>
              <a:chOff x="5001207" y="4000835"/>
              <a:chExt cx="1475140" cy="73749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5001207" y="4000835"/>
                <a:ext cx="1475140" cy="73749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ectangle 32"/>
              <p:cNvSpPr/>
              <p:nvPr/>
            </p:nvSpPr>
            <p:spPr>
              <a:xfrm>
                <a:off x="5001207" y="4000835"/>
                <a:ext cx="1475140" cy="7374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dirty="0"/>
                  <a:t>Component Composition</a:t>
                </a:r>
              </a:p>
            </p:txBody>
          </p:sp>
        </p:grpSp>
        <p:sp>
          <p:nvSpPr>
            <p:cNvPr id="28" name="Block Arc 27"/>
            <p:cNvSpPr/>
            <p:nvPr/>
          </p:nvSpPr>
          <p:spPr>
            <a:xfrm>
              <a:off x="3871671" y="4738329"/>
              <a:ext cx="2270972" cy="2272070"/>
            </a:xfrm>
            <a:prstGeom prst="blockArc">
              <a:avLst>
                <a:gd name="adj1" fmla="val 0"/>
                <a:gd name="adj2" fmla="val 18900000"/>
                <a:gd name="adj3" fmla="val 12740"/>
              </a:avLst>
            </a:prstGeom>
            <a:sp3d prstMaterial="plastic">
              <a:bevelT w="50800" h="50800"/>
              <a:bevelB w="50800" h="508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fillRef>
            <a:effectRef idx="2">
              <a:schemeClr val="accent2">
                <a:shade val="50000"/>
                <a:hueOff val="-20742"/>
                <a:satOff val="-4204"/>
                <a:lumOff val="23125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9" name="Group 28"/>
            <p:cNvGrpSpPr/>
            <p:nvPr/>
          </p:nvGrpSpPr>
          <p:grpSpPr>
            <a:xfrm>
              <a:off x="4263885" y="5522793"/>
              <a:ext cx="1475140" cy="737494"/>
              <a:chOff x="4263885" y="5522793"/>
              <a:chExt cx="1475140" cy="73749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263885" y="5522793"/>
                <a:ext cx="1475140" cy="737494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/>
              <p:cNvSpPr/>
              <p:nvPr/>
            </p:nvSpPr>
            <p:spPr>
              <a:xfrm>
                <a:off x="4263885" y="5522793"/>
                <a:ext cx="1475140" cy="73749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3970" tIns="13970" rIns="13970" bIns="1397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dirty="0"/>
                  <a:t>Component Update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632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CBSE Activities </a:t>
            </a:r>
            <a:br>
              <a:rPr lang="en-US"/>
            </a:br>
            <a:r>
              <a:rPr lang="en-US"/>
              <a:t>– Component Qualification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process of discovery and analysis </a:t>
            </a:r>
            <a:r>
              <a:rPr lang="en-US" b="1" i="1" dirty="0">
                <a:solidFill>
                  <a:srgbClr val="FF3300"/>
                </a:solidFill>
              </a:rPr>
              <a:t>to qualify</a:t>
            </a:r>
            <a:r>
              <a:rPr lang="en-US" dirty="0"/>
              <a:t> each component’s fit in </a:t>
            </a:r>
            <a:r>
              <a:rPr lang="en-US" b="1" i="1" dirty="0">
                <a:solidFill>
                  <a:srgbClr val="FF3300"/>
                </a:solidFill>
              </a:rPr>
              <a:t>architecture and requirements</a:t>
            </a:r>
            <a:r>
              <a:rPr lang="en-US" dirty="0"/>
              <a:t>.</a:t>
            </a:r>
          </a:p>
          <a:p>
            <a:r>
              <a:rPr lang="en-US" dirty="0"/>
              <a:t>Ensures that a candidate component will perform the function required</a:t>
            </a:r>
          </a:p>
          <a:p>
            <a:r>
              <a:rPr lang="en-US" dirty="0"/>
              <a:t>Before a component can be used, factors need to consider includes: the run-time requirements, services requirements, exception handling, security features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CBSE Activities </a:t>
            </a:r>
            <a:br>
              <a:rPr lang="en-US"/>
            </a:br>
            <a:r>
              <a:rPr lang="en-US"/>
              <a:t>– Component Adaptation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/>
              <a:t>Components adapted to </a:t>
            </a:r>
            <a:r>
              <a:rPr lang="en-US" sz="2600" b="1" i="1">
                <a:solidFill>
                  <a:srgbClr val="FF3300"/>
                </a:solidFill>
              </a:rPr>
              <a:t>meet the needs of architecture</a:t>
            </a:r>
            <a:r>
              <a:rPr lang="en-US" sz="2600"/>
              <a:t> or to </a:t>
            </a:r>
            <a:r>
              <a:rPr lang="en-US" sz="2600" b="1" i="1">
                <a:solidFill>
                  <a:srgbClr val="FF3300"/>
                </a:solidFill>
              </a:rPr>
              <a:t>remove </a:t>
            </a:r>
            <a:r>
              <a:rPr lang="en-US" sz="2600"/>
              <a:t>architectural mismatches, and be </a:t>
            </a:r>
            <a:r>
              <a:rPr lang="en-US" sz="2600" b="1" i="1">
                <a:solidFill>
                  <a:srgbClr val="FF3300"/>
                </a:solidFill>
              </a:rPr>
              <a:t>replaced</a:t>
            </a:r>
            <a:r>
              <a:rPr lang="en-US" sz="2600"/>
              <a:t> by  more suitable components </a:t>
            </a:r>
          </a:p>
          <a:p>
            <a:pPr eaLnBrk="1" hangingPunct="1"/>
            <a:r>
              <a:rPr lang="en-US" sz="2600"/>
              <a:t>In reality, qualified component for use may exhibit conflict in one or more of the areas.</a:t>
            </a:r>
          </a:p>
        </p:txBody>
      </p:sp>
      <p:pic>
        <p:nvPicPr>
          <p:cNvPr id="6" name="Picture 2" descr="http://thumbs.gograph.com/gg60284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861048"/>
            <a:ext cx="2340551" cy="22717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5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CBSE Activities </a:t>
            </a:r>
            <a:br>
              <a:rPr lang="en-US"/>
            </a:br>
            <a:r>
              <a:rPr lang="en-US"/>
              <a:t>– Component Adaptation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dirty="0"/>
              <a:t>To mitigate against these conflicts, an adaptation technique called component wrapping is often used. 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b="1" i="1" dirty="0">
                <a:solidFill>
                  <a:srgbClr val="FF3300"/>
                </a:solidFill>
              </a:rPr>
              <a:t>white-box wrapping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examines the internal processing details of the component and makes code-level modifications to remove any conflict.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Not for the case when COTS components are used.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b="1" i="1" dirty="0">
                <a:solidFill>
                  <a:srgbClr val="FF3300"/>
                </a:solidFill>
              </a:rPr>
              <a:t>grey-box wrapping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applied when the component library provides a component extension language or API that enables conflicts to be removed or masked. 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b="1" i="1" dirty="0">
                <a:solidFill>
                  <a:srgbClr val="FF3300"/>
                </a:solidFill>
              </a:rPr>
              <a:t>black-box wrapping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/>
              <a:t>requires the introduction of pre- and post processing at the component interface to remove or mask conflicts.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9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Pro_CubeComponentsVid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FAB62E-0946-4694-9CA1-09C934573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PresentationPro_CubeComponentsVideo</Template>
  <TotalTime>387</TotalTime>
  <Words>1369</Words>
  <Application>Microsoft Office PowerPoint</Application>
  <PresentationFormat>Widescreen</PresentationFormat>
  <Paragraphs>165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Berlin Sans FB</vt:lpstr>
      <vt:lpstr>Calibri</vt:lpstr>
      <vt:lpstr>Comic Sans MS</vt:lpstr>
      <vt:lpstr>Tahoma</vt:lpstr>
      <vt:lpstr>Wingdings</vt:lpstr>
      <vt:lpstr>PresentationPro_CubeComponentsVideo</vt:lpstr>
      <vt:lpstr>Component-Based Software Engineering (CBSE) (methodology) &amp; Computer-Aided Software Engineering (tools)(CASE)</vt:lpstr>
      <vt:lpstr>Lesson Objectives </vt:lpstr>
      <vt:lpstr>Introduction </vt:lpstr>
      <vt:lpstr>Introduction</vt:lpstr>
      <vt:lpstr>4 Activities in CBSE</vt:lpstr>
      <vt:lpstr>CBSE Activities</vt:lpstr>
      <vt:lpstr>CBSE Activities  – Component Qualification</vt:lpstr>
      <vt:lpstr>CBSE Activities  – Component Adaptation </vt:lpstr>
      <vt:lpstr>CBSE Activities  – Component Adaptation </vt:lpstr>
      <vt:lpstr>CBSE Activities  – Component Composition </vt:lpstr>
      <vt:lpstr>CBSE Activities  – Component Update  </vt:lpstr>
      <vt:lpstr>Benefits &amp; Obstacles of CBSE</vt:lpstr>
      <vt:lpstr>Evaluation – Benefits of CBSE</vt:lpstr>
      <vt:lpstr>Evaluation  – Obstacles of CBSE</vt:lpstr>
      <vt:lpstr>Computer-Aided Software Engineering (CASE) Technology</vt:lpstr>
      <vt:lpstr>CASE Technology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Functional Classification of CASE</vt:lpstr>
      <vt:lpstr>Other Classification of CASE</vt:lpstr>
      <vt:lpstr>Other classification of CASE </vt:lpstr>
      <vt:lpstr>CASE Life Cycle</vt:lpstr>
      <vt:lpstr>CASE Life Cycle</vt:lpstr>
      <vt:lpstr>CASE Life Cycle</vt:lpstr>
      <vt:lpstr>CASE Life Cycle</vt:lpstr>
      <vt:lpstr>Issues in CASE Life Cycle</vt:lpstr>
      <vt:lpstr>Issues in CASE Life Cycle – 1. Procument</vt:lpstr>
      <vt:lpstr>Issues in CASE Life Cycle – 1. Procument</vt:lpstr>
      <vt:lpstr>Issues in CASE Life Cycle – 2. Tailoring</vt:lpstr>
      <vt:lpstr>Issues in CASE Life 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Component-Based Software Engineering (CBSE)</dc:title>
  <dc:creator>Tarc</dc:creator>
  <dc:description>2010 animated clouds powerpoint template from presentationpro.com</dc:description>
  <cp:lastModifiedBy>HAU JOAN</cp:lastModifiedBy>
  <cp:revision>36</cp:revision>
  <dcterms:created xsi:type="dcterms:W3CDTF">2014-12-12T05:16:16Z</dcterms:created>
  <dcterms:modified xsi:type="dcterms:W3CDTF">2020-09-18T03:57:55Z</dcterms:modified>
  <cp:category>2010 business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TC018813569991</vt:lpwstr>
  </property>
</Properties>
</file>